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39" r:id="rId2"/>
    <p:sldId id="44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6616" autoAdjust="0"/>
  </p:normalViewPr>
  <p:slideViewPr>
    <p:cSldViewPr snapToGrid="0">
      <p:cViewPr varScale="1">
        <p:scale>
          <a:sx n="87" d="100"/>
          <a:sy n="87" d="100"/>
        </p:scale>
        <p:origin x="13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A3F88-BDE2-49B7-88A6-2F5A5827720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21E1F-25CB-4F08-AC1C-F761C3B0E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1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file was originally developed to communicate options with the Venus Bay community https://www.vbcc.org.au/communityenergy</a:t>
            </a:r>
          </a:p>
          <a:p>
            <a:r>
              <a:rPr lang="en-AU" dirty="0"/>
              <a:t>It draws on work from the Heyfield MyTown microgrid project and was subsequently modified to also communicate with Heyfield in a </a:t>
            </a:r>
            <a:r>
              <a:rPr lang="en-AU"/>
              <a:t>public webinar https://www.heyfieldcommunity.org.au/mytown-microgrid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F4148-34F6-4EE4-8921-5814244547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65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F4148-34F6-4EE4-8921-5814244547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0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7DCA2-D34F-484F-ACEC-9082AC5F5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3A39E-A0C9-4D68-BA77-7455748B9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9FCA7-F84D-43FD-BE6E-D0D165BD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5A53C-02C5-45FB-82C0-F19403BD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F0965-D161-4C2A-ADC5-F7FBB8E7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4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0766-0EE0-44A1-B42D-8351DAC6B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2302F-413B-48E3-B693-B10ECEB13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17B45-1A18-40F4-8874-B8E1F7678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C80F9-347A-4EF9-A841-13C8AE8B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5E283-F640-409D-A675-734ED58D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3AC1F2-4116-4FFA-BA53-F36698ED12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CD214-C968-4661-9874-3E241D286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921E3-6DAB-44F7-A8F5-9096CBF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D6F63-50B5-4232-8CB5-2B3C8C59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142B4-E5D3-4FC4-8908-EFFB9BC8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ECE2-08C0-4FEC-8883-F20E440C2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CCA7D-CEB8-409B-8BA4-203AE496B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8568A-C90C-470D-A6F4-9E0FB0395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2E2E6-B084-4BEB-AFC9-742A1F73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A91D-0137-4C85-9FA6-69EDE9A1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6D212-9545-4417-89DA-360AD27D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5D28C-A01B-4EFA-ABAE-8C6B5B531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49B23-FCAB-4488-A059-A6C5DD861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7B139-4010-4B3D-BAF5-0577BC4B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574CC-CC01-4382-96CD-4F6A13DB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2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D6D3D-7E05-42B2-BA0E-7D29147BB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09377-BC40-450C-B4BD-9A4CAD90D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96DE7-D1B1-45D9-94C4-DE7FFF695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5E3F1-7DCE-49E5-A740-1DD2A10AD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AF4BE-0FE1-4111-8145-07E62E7E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00FE6-FFDC-46AB-9E9B-08F3F631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6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9584-2C82-44E9-BD62-2C76A14FC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03BD3-CB11-4F9B-8D81-479A08BE1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D8199-D934-4C87-B6DB-A124A86DF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6FE19-10FB-4835-8928-F3C44D1CE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F8F38-9651-4F97-A43A-2B1FB2D5F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09A3A-062C-4A86-986A-0D4AADC21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B7041-9E80-4DD8-8D67-2A5CBEAF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EDAB76-6C2E-4669-933E-096D95920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8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4D95-08AA-4980-97AA-0A23AB8A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53691-D1E4-4FA8-AAA1-13B8144A9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3F913-501F-4725-9FE1-CC6B1D57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9BDD1-108C-4CF0-917C-024F7C6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0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03D03-D6D0-4570-A21F-0BD1F704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FEB83-ABC2-4A78-9349-C542FC11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F3683-48B3-4E3A-BD01-F4E6594E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8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2EBC-17C6-4DA0-9F18-47DEF244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1C89F-FE37-44F3-912B-CCA65B34F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221B7-D279-4D52-B4CC-35082492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2FED-D3B6-4F08-B919-2BB608542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A159F-10F0-4193-A94E-41069464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5E66-2F81-432E-A04E-C7D6B5DA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2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7E72-E063-45A2-9C27-D6128FA4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89E846-A4C2-4F04-9183-DFA6A06FB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6AE80-FE8D-48A2-A665-D30BA7983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8CC82-CC28-4826-A96A-DB9486487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38403-7869-4AF2-8F8F-A35C0B1A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639E0-F570-4AE5-AE82-2DC3F289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22368-20AD-4978-9169-95FEAFA0F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453BC-A6BC-4482-B83D-00F12D87A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B648B-1E9C-4268-A061-1126E0945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67D38-91FF-49A3-8086-0BFA9FADBC7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C08F7-54D8-4EC7-88C3-7034FE27A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C2C9B-C706-4885-AC1C-18AA070A7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A4E44-BA08-483A-95C2-9AC81CF8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4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15D7B7DB-3F13-4AEA-AD2F-B6F48FD45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070" y="2967311"/>
            <a:ext cx="238158" cy="357238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E4562507-BC69-45E9-9FC4-02108470E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832" y="2971425"/>
            <a:ext cx="238158" cy="357238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28745ECC-8559-4F73-849E-608E26F95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504" y="2971425"/>
            <a:ext cx="238158" cy="357238"/>
          </a:xfrm>
          <a:prstGeom prst="rect">
            <a:avLst/>
          </a:prstGeom>
        </p:spPr>
      </p:pic>
      <p:sp>
        <p:nvSpPr>
          <p:cNvPr id="46" name="Title 86">
            <a:extLst>
              <a:ext uri="{FF2B5EF4-FFF2-40B4-BE49-F238E27FC236}">
                <a16:creationId xmlns:a16="http://schemas.microsoft.com/office/drawing/2014/main" id="{8955021B-45F8-472C-8E38-0BB7C5972871}"/>
              </a:ext>
            </a:extLst>
          </p:cNvPr>
          <p:cNvSpPr txBox="1">
            <a:spLocks/>
          </p:cNvSpPr>
          <p:nvPr/>
        </p:nvSpPr>
        <p:spPr>
          <a:xfrm>
            <a:off x="2152375" y="-198837"/>
            <a:ext cx="8496000" cy="72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Energy Options -Several Deciding Factors</a:t>
            </a:r>
          </a:p>
        </p:txBody>
      </p:sp>
      <p:sp>
        <p:nvSpPr>
          <p:cNvPr id="47" name="Slide Number Placeholder 3">
            <a:extLst>
              <a:ext uri="{FF2B5EF4-FFF2-40B4-BE49-F238E27FC236}">
                <a16:creationId xmlns:a16="http://schemas.microsoft.com/office/drawing/2014/main" id="{67CF0725-A0C8-409C-9414-345D514A2BDD}"/>
              </a:ext>
            </a:extLst>
          </p:cNvPr>
          <p:cNvSpPr txBox="1">
            <a:spLocks/>
          </p:cNvSpPr>
          <p:nvPr/>
        </p:nvSpPr>
        <p:spPr>
          <a:xfrm>
            <a:off x="10457875" y="6141898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0ADFD3E-9373-458C-AB3C-969B8CAFD9A9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721AB60-2EA1-4D89-A774-46A8C07C2879}"/>
              </a:ext>
            </a:extLst>
          </p:cNvPr>
          <p:cNvSpPr txBox="1"/>
          <p:nvPr/>
        </p:nvSpPr>
        <p:spPr>
          <a:xfrm>
            <a:off x="110836" y="6312716"/>
            <a:ext cx="60053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+mn-lt"/>
              </a:rPr>
              <a:t>Sources: </a:t>
            </a:r>
            <a:r>
              <a:rPr lang="en-AU" sz="1000" dirty="0" err="1">
                <a:latin typeface="+mn-lt"/>
              </a:rPr>
              <a:t>Solargis</a:t>
            </a:r>
            <a:r>
              <a:rPr lang="en-AU" sz="1000" dirty="0">
                <a:latin typeface="+mn-lt"/>
              </a:rPr>
              <a:t>, </a:t>
            </a:r>
            <a:r>
              <a:rPr lang="en-AU" sz="1000" dirty="0" err="1">
                <a:latin typeface="+mn-lt"/>
              </a:rPr>
              <a:t>EcoCitizen</a:t>
            </a:r>
            <a:endParaRPr lang="en-AU" sz="1000" dirty="0">
              <a:latin typeface="+mn-lt"/>
            </a:endParaRPr>
          </a:p>
          <a:p>
            <a:r>
              <a:rPr lang="en-AU" sz="1000" dirty="0"/>
              <a:t>CSIRO </a:t>
            </a:r>
            <a:r>
              <a:rPr lang="en-AU" sz="1000" dirty="0" err="1"/>
              <a:t>Gencosts</a:t>
            </a:r>
            <a:r>
              <a:rPr lang="en-AU" sz="1000" dirty="0"/>
              <a:t> 2021/22</a:t>
            </a:r>
          </a:p>
          <a:p>
            <a:r>
              <a:rPr lang="en-AU" sz="1000" dirty="0">
                <a:latin typeface="+mn-lt"/>
              </a:rPr>
              <a:t>Heyfield Technical Options Report – MyTown Microgrid project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091769-35FD-4E3D-8869-8D0210135B8A}"/>
              </a:ext>
            </a:extLst>
          </p:cNvPr>
          <p:cNvSpPr txBox="1"/>
          <p:nvPr/>
        </p:nvSpPr>
        <p:spPr>
          <a:xfrm>
            <a:off x="6116150" y="6507023"/>
            <a:ext cx="568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000" dirty="0">
                <a:latin typeface="+mn-lt"/>
              </a:rPr>
              <a:t>Key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7F56A9B-4326-4F78-9CFD-27BFC4720A15}"/>
              </a:ext>
            </a:extLst>
          </p:cNvPr>
          <p:cNvSpPr/>
          <p:nvPr/>
        </p:nvSpPr>
        <p:spPr>
          <a:xfrm>
            <a:off x="6684599" y="6479863"/>
            <a:ext cx="1152000" cy="3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Viable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776659F-972E-4499-9961-8BE275F83AC0}"/>
              </a:ext>
            </a:extLst>
          </p:cNvPr>
          <p:cNvSpPr/>
          <p:nvPr/>
        </p:nvSpPr>
        <p:spPr>
          <a:xfrm>
            <a:off x="9244355" y="6479863"/>
            <a:ext cx="1152000" cy="32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Difficult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BCB4896-23C4-48E0-A4C3-C96E30D54AC1}"/>
              </a:ext>
            </a:extLst>
          </p:cNvPr>
          <p:cNvSpPr/>
          <p:nvPr/>
        </p:nvSpPr>
        <p:spPr>
          <a:xfrm>
            <a:off x="7964477" y="6479863"/>
            <a:ext cx="1152000" cy="32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Possible? 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D50EC9E-EDCC-4EA7-98CF-17A62D2B34D8}"/>
              </a:ext>
            </a:extLst>
          </p:cNvPr>
          <p:cNvCxnSpPr>
            <a:cxnSpLocks/>
          </p:cNvCxnSpPr>
          <p:nvPr/>
        </p:nvCxnSpPr>
        <p:spPr>
          <a:xfrm>
            <a:off x="-54824" y="1015912"/>
            <a:ext cx="12305056" cy="4076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9B9B4E4-07B2-49BB-BB79-B163C0FF7B7C}"/>
              </a:ext>
            </a:extLst>
          </p:cNvPr>
          <p:cNvCxnSpPr>
            <a:cxnSpLocks/>
          </p:cNvCxnSpPr>
          <p:nvPr/>
        </p:nvCxnSpPr>
        <p:spPr>
          <a:xfrm>
            <a:off x="-54824" y="1635427"/>
            <a:ext cx="1221229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0BB39C8-91AC-4DA2-890C-E67A537F731D}"/>
              </a:ext>
            </a:extLst>
          </p:cNvPr>
          <p:cNvCxnSpPr>
            <a:cxnSpLocks/>
          </p:cNvCxnSpPr>
          <p:nvPr/>
        </p:nvCxnSpPr>
        <p:spPr>
          <a:xfrm flipV="1">
            <a:off x="-54824" y="2337182"/>
            <a:ext cx="12212290" cy="3126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642EE3C-7E09-4F72-A435-29F5B42BAA4D}"/>
              </a:ext>
            </a:extLst>
          </p:cNvPr>
          <p:cNvCxnSpPr>
            <a:cxnSpLocks/>
          </p:cNvCxnSpPr>
          <p:nvPr/>
        </p:nvCxnSpPr>
        <p:spPr>
          <a:xfrm>
            <a:off x="-54824" y="2977356"/>
            <a:ext cx="12378252" cy="1937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DC2521-6A31-4CD0-A4BF-C1693363FD52}"/>
              </a:ext>
            </a:extLst>
          </p:cNvPr>
          <p:cNvCxnSpPr>
            <a:cxnSpLocks/>
          </p:cNvCxnSpPr>
          <p:nvPr/>
        </p:nvCxnSpPr>
        <p:spPr>
          <a:xfrm>
            <a:off x="-15068" y="4257050"/>
            <a:ext cx="122653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C9F63E4-0314-4513-AB06-C28EB634DCB8}"/>
              </a:ext>
            </a:extLst>
          </p:cNvPr>
          <p:cNvCxnSpPr>
            <a:cxnSpLocks/>
          </p:cNvCxnSpPr>
          <p:nvPr/>
        </p:nvCxnSpPr>
        <p:spPr>
          <a:xfrm flipV="1">
            <a:off x="11427" y="4955559"/>
            <a:ext cx="12238805" cy="5474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030AC0E-EB83-440B-B4DD-1DE37EDDF927}"/>
              </a:ext>
            </a:extLst>
          </p:cNvPr>
          <p:cNvCxnSpPr>
            <a:cxnSpLocks/>
          </p:cNvCxnSpPr>
          <p:nvPr/>
        </p:nvCxnSpPr>
        <p:spPr>
          <a:xfrm flipV="1">
            <a:off x="1704" y="5641995"/>
            <a:ext cx="12248528" cy="3423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3C73A9DF-E43F-43D9-BD13-7903657CB168}"/>
              </a:ext>
            </a:extLst>
          </p:cNvPr>
          <p:cNvSpPr txBox="1"/>
          <p:nvPr/>
        </p:nvSpPr>
        <p:spPr>
          <a:xfrm>
            <a:off x="1452309" y="557293"/>
            <a:ext cx="1800000" cy="4056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+mn-lt"/>
              </a:rPr>
              <a:t>Time to implement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21C0C3A-E3CE-425A-9B8B-0FE52FACE1E5}"/>
              </a:ext>
            </a:extLst>
          </p:cNvPr>
          <p:cNvSpPr txBox="1"/>
          <p:nvPr/>
        </p:nvSpPr>
        <p:spPr>
          <a:xfrm>
            <a:off x="3374908" y="557293"/>
            <a:ext cx="1800000" cy="4056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>
                <a:solidFill>
                  <a:schemeClr val="bg1"/>
                </a:solidFill>
                <a:latin typeface="+mn-lt"/>
              </a:rPr>
              <a:t>Technology maturity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0595EB-1C3C-418F-A595-1C5CD8636B2A}"/>
              </a:ext>
            </a:extLst>
          </p:cNvPr>
          <p:cNvSpPr txBox="1"/>
          <p:nvPr/>
        </p:nvSpPr>
        <p:spPr>
          <a:xfrm>
            <a:off x="5297507" y="544041"/>
            <a:ext cx="1800000" cy="4056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>
                <a:solidFill>
                  <a:schemeClr val="bg1"/>
                </a:solidFill>
                <a:latin typeface="+mn-lt"/>
              </a:rPr>
              <a:t>Experience with technology use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078F7F8-2A40-41B9-886D-554F4184826D}"/>
              </a:ext>
            </a:extLst>
          </p:cNvPr>
          <p:cNvSpPr txBox="1"/>
          <p:nvPr/>
        </p:nvSpPr>
        <p:spPr>
          <a:xfrm>
            <a:off x="7220106" y="557293"/>
            <a:ext cx="1800000" cy="4056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>
                <a:solidFill>
                  <a:schemeClr val="bg1"/>
                </a:solidFill>
                <a:latin typeface="+mn-lt"/>
              </a:rPr>
              <a:t>Geographical suitability</a:t>
            </a:r>
          </a:p>
        </p:txBody>
      </p:sp>
      <p:pic>
        <p:nvPicPr>
          <p:cNvPr id="64" name="Picture 63" descr="Shape&#10;&#10;Description automatically generated with low confidence">
            <a:extLst>
              <a:ext uri="{FF2B5EF4-FFF2-40B4-BE49-F238E27FC236}">
                <a16:creationId xmlns:a16="http://schemas.microsoft.com/office/drawing/2014/main" id="{1E84148E-198A-47F9-864F-4B55526C0D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1128673"/>
            <a:ext cx="360000" cy="3600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B1BE0364-0EB4-403F-8F4F-E442E07CF66C}"/>
              </a:ext>
            </a:extLst>
          </p:cNvPr>
          <p:cNvSpPr txBox="1"/>
          <p:nvPr/>
        </p:nvSpPr>
        <p:spPr>
          <a:xfrm>
            <a:off x="-285759" y="1185563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Solar PV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4146D4C-10A2-4A8B-9671-012B57522952}"/>
              </a:ext>
            </a:extLst>
          </p:cNvPr>
          <p:cNvSpPr txBox="1"/>
          <p:nvPr/>
        </p:nvSpPr>
        <p:spPr>
          <a:xfrm>
            <a:off x="1452309" y="1056673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Rapid implementation.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657A14C-3DF0-467B-AB1F-C9B8BBEDDFAC}"/>
              </a:ext>
            </a:extLst>
          </p:cNvPr>
          <p:cNvSpPr txBox="1"/>
          <p:nvPr/>
        </p:nvSpPr>
        <p:spPr>
          <a:xfrm>
            <a:off x="3374908" y="1056673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Mature technology with established supply chain and support systems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8813D20-BE65-4D33-ACD6-CCE91D81D35B}"/>
              </a:ext>
            </a:extLst>
          </p:cNvPr>
          <p:cNvSpPr txBox="1"/>
          <p:nvPr/>
        </p:nvSpPr>
        <p:spPr>
          <a:xfrm>
            <a:off x="5297507" y="1056673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/>
              <a:t>The community has experience</a:t>
            </a:r>
            <a:r>
              <a:rPr lang="en-AU" sz="1000" dirty="0">
                <a:latin typeface="+mn-lt"/>
              </a:rPr>
              <a:t> in operating and maintaining PV systems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5F16954-AEDF-4700-B0DC-954024BC37C6}"/>
              </a:ext>
            </a:extLst>
          </p:cNvPr>
          <p:cNvSpPr txBox="1"/>
          <p:nvPr/>
        </p:nvSpPr>
        <p:spPr>
          <a:xfrm>
            <a:off x="7220107" y="1056673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Moderate-high amount of solar irradiance and existing infrastructure </a:t>
            </a:r>
          </a:p>
        </p:txBody>
      </p:sp>
      <p:pic>
        <p:nvPicPr>
          <p:cNvPr id="70" name="Picture 69" descr="Shape&#10;&#10;Description automatically generated with low confidence">
            <a:extLst>
              <a:ext uri="{FF2B5EF4-FFF2-40B4-BE49-F238E27FC236}">
                <a16:creationId xmlns:a16="http://schemas.microsoft.com/office/drawing/2014/main" id="{5DA40B93-6E65-4745-952C-3A433AA7B9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95" y="1782177"/>
            <a:ext cx="360000" cy="3600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59FCB1B-B3F3-4E00-8397-5C2E0AFE7382}"/>
              </a:ext>
            </a:extLst>
          </p:cNvPr>
          <p:cNvSpPr txBox="1"/>
          <p:nvPr/>
        </p:nvSpPr>
        <p:spPr>
          <a:xfrm>
            <a:off x="-285759" y="1839067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Diesel </a:t>
            </a:r>
          </a:p>
          <a:p>
            <a:pPr algn="r"/>
            <a:r>
              <a:rPr lang="en-AU" sz="1100" dirty="0">
                <a:latin typeface="+mn-lt"/>
              </a:rPr>
              <a:t>generator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8C187AA-C125-4EEF-9035-C068565CEE2A}"/>
              </a:ext>
            </a:extLst>
          </p:cNvPr>
          <p:cNvSpPr txBox="1"/>
          <p:nvPr/>
        </p:nvSpPr>
        <p:spPr>
          <a:xfrm>
            <a:off x="1452309" y="1710177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Very quick timeline to implement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C9C3542-DB16-40C0-A377-A9C87C761278}"/>
              </a:ext>
            </a:extLst>
          </p:cNvPr>
          <p:cNvSpPr txBox="1"/>
          <p:nvPr/>
        </p:nvSpPr>
        <p:spPr>
          <a:xfrm>
            <a:off x="3374908" y="1710177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Very mature technology with established supply chains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2BCF4EA-E0D8-414E-88B3-E16A07531B34}"/>
              </a:ext>
            </a:extLst>
          </p:cNvPr>
          <p:cNvSpPr txBox="1"/>
          <p:nvPr/>
        </p:nvSpPr>
        <p:spPr>
          <a:xfrm>
            <a:off x="5297507" y="1710177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Used across </a:t>
            </a:r>
            <a:r>
              <a:rPr lang="en-AU" sz="1000" dirty="0"/>
              <a:t> some businesses in Heyfield</a:t>
            </a:r>
            <a:endParaRPr lang="en-AU" sz="1000" dirty="0">
              <a:latin typeface="+mn-lt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05534BC-4AA0-41B0-A4BC-884F2C07D012}"/>
              </a:ext>
            </a:extLst>
          </p:cNvPr>
          <p:cNvSpPr txBox="1"/>
          <p:nvPr/>
        </p:nvSpPr>
        <p:spPr>
          <a:xfrm>
            <a:off x="7220107" y="1710177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Suitable for most geographies</a:t>
            </a:r>
          </a:p>
        </p:txBody>
      </p:sp>
      <p:pic>
        <p:nvPicPr>
          <p:cNvPr id="76" name="Picture 75" descr="Shape&#10;&#10;Description automatically generated with low confidence">
            <a:extLst>
              <a:ext uri="{FF2B5EF4-FFF2-40B4-BE49-F238E27FC236}">
                <a16:creationId xmlns:a16="http://schemas.microsoft.com/office/drawing/2014/main" id="{E82AFAC2-0B2D-4A6C-81CB-6C44AC98378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2475444"/>
            <a:ext cx="360000" cy="360000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8519BFAF-C8ED-4E7C-AC64-DFC737A229F9}"/>
              </a:ext>
            </a:extLst>
          </p:cNvPr>
          <p:cNvSpPr txBox="1"/>
          <p:nvPr/>
        </p:nvSpPr>
        <p:spPr>
          <a:xfrm>
            <a:off x="-285759" y="2532334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Battery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D5CA994-D3D2-43D0-99C9-C44098A9D51E}"/>
              </a:ext>
            </a:extLst>
          </p:cNvPr>
          <p:cNvSpPr txBox="1"/>
          <p:nvPr/>
        </p:nvSpPr>
        <p:spPr>
          <a:xfrm>
            <a:off x="1452309" y="2403444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Relatively short timeline to implement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E12B301-882F-4D4B-96CE-11780F6946D6}"/>
              </a:ext>
            </a:extLst>
          </p:cNvPr>
          <p:cNvSpPr txBox="1"/>
          <p:nvPr/>
        </p:nvSpPr>
        <p:spPr>
          <a:xfrm>
            <a:off x="3374908" y="2403444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Mature technology with established supply chain and support systems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0EF3691-6486-4420-AE8E-75120E734BBE}"/>
              </a:ext>
            </a:extLst>
          </p:cNvPr>
          <p:cNvSpPr txBox="1"/>
          <p:nvPr/>
        </p:nvSpPr>
        <p:spPr>
          <a:xfrm>
            <a:off x="5297507" y="2403444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Widely implemented technology with many operational services available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592A2A8-47F5-43DD-861D-61B7D2FAACB2}"/>
              </a:ext>
            </a:extLst>
          </p:cNvPr>
          <p:cNvSpPr txBox="1"/>
          <p:nvPr/>
        </p:nvSpPr>
        <p:spPr>
          <a:xfrm>
            <a:off x="7220107" y="2403444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Suitable for most geographies</a:t>
            </a:r>
          </a:p>
        </p:txBody>
      </p:sp>
      <p:pic>
        <p:nvPicPr>
          <p:cNvPr id="82" name="Picture 81" descr="Shape&#10;&#10;Description automatically generated with low confidence">
            <a:extLst>
              <a:ext uri="{FF2B5EF4-FFF2-40B4-BE49-F238E27FC236}">
                <a16:creationId xmlns:a16="http://schemas.microsoft.com/office/drawing/2014/main" id="{803E4C0F-8367-4065-8CF8-78BFAA77931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3730771"/>
            <a:ext cx="360000" cy="360000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B7287E29-693A-435E-BA5D-CFB212F8D670}"/>
              </a:ext>
            </a:extLst>
          </p:cNvPr>
          <p:cNvSpPr txBox="1"/>
          <p:nvPr/>
        </p:nvSpPr>
        <p:spPr>
          <a:xfrm>
            <a:off x="-285759" y="3787661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Wind </a:t>
            </a:r>
          </a:p>
          <a:p>
            <a:pPr algn="r"/>
            <a:r>
              <a:rPr lang="en-AU" sz="1100" dirty="0">
                <a:latin typeface="+mn-lt"/>
              </a:rPr>
              <a:t>turbine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DFAB41E-529A-403F-9B71-A7CAFA277710}"/>
              </a:ext>
            </a:extLst>
          </p:cNvPr>
          <p:cNvSpPr txBox="1"/>
          <p:nvPr/>
        </p:nvSpPr>
        <p:spPr>
          <a:xfrm>
            <a:off x="1452309" y="3658771"/>
            <a:ext cx="1800000" cy="5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Moderate time to implement. Would require earthwork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1DB921A-50BE-4C20-AD26-36988F08DEDB}"/>
              </a:ext>
            </a:extLst>
          </p:cNvPr>
          <p:cNvSpPr txBox="1"/>
          <p:nvPr/>
        </p:nvSpPr>
        <p:spPr>
          <a:xfrm>
            <a:off x="3374908" y="3658771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Mature technology with established supply chain and support systems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A05AC9B-593A-4784-A819-9BCFE488B78D}"/>
              </a:ext>
            </a:extLst>
          </p:cNvPr>
          <p:cNvSpPr txBox="1"/>
          <p:nvPr/>
        </p:nvSpPr>
        <p:spPr>
          <a:xfrm>
            <a:off x="5297507" y="3658771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Not widely used in distribution level – minimal experience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4DBBE69-5E4A-486F-A7EC-27A9E1C44850}"/>
              </a:ext>
            </a:extLst>
          </p:cNvPr>
          <p:cNvSpPr txBox="1"/>
          <p:nvPr/>
        </p:nvSpPr>
        <p:spPr>
          <a:xfrm>
            <a:off x="7220107" y="3658771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Not a high wind speed region</a:t>
            </a:r>
          </a:p>
        </p:txBody>
      </p:sp>
      <p:pic>
        <p:nvPicPr>
          <p:cNvPr id="88" name="Picture 87" descr="Shape&#10;&#10;Description automatically generated with low confidence">
            <a:extLst>
              <a:ext uri="{FF2B5EF4-FFF2-40B4-BE49-F238E27FC236}">
                <a16:creationId xmlns:a16="http://schemas.microsoft.com/office/drawing/2014/main" id="{D17169EE-6A3E-4149-B870-ECB876FB22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4424036"/>
            <a:ext cx="360000" cy="432326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4FA9CDFB-D040-46C1-ADAD-406D41D3C4B9}"/>
              </a:ext>
            </a:extLst>
          </p:cNvPr>
          <p:cNvSpPr txBox="1"/>
          <p:nvPr/>
        </p:nvSpPr>
        <p:spPr>
          <a:xfrm>
            <a:off x="-285759" y="4480926"/>
            <a:ext cx="1044000" cy="29568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Biogas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0B6C79C-D33A-44F5-B131-E608A1333833}"/>
              </a:ext>
            </a:extLst>
          </p:cNvPr>
          <p:cNvSpPr txBox="1"/>
          <p:nvPr/>
        </p:nvSpPr>
        <p:spPr>
          <a:xfrm>
            <a:off x="1452309" y="4352035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Significant time to implement. No existing supporting infrastructure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898DEEF-10E9-440D-88B9-B3A5B54EF91A}"/>
              </a:ext>
            </a:extLst>
          </p:cNvPr>
          <p:cNvSpPr txBox="1"/>
          <p:nvPr/>
        </p:nvSpPr>
        <p:spPr>
          <a:xfrm>
            <a:off x="3374908" y="4352035"/>
            <a:ext cx="1800000" cy="6052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Mature technology with developed supply chain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45C7688-B627-418C-9B50-816CD1DDCE29}"/>
              </a:ext>
            </a:extLst>
          </p:cNvPr>
          <p:cNvSpPr txBox="1"/>
          <p:nvPr/>
        </p:nvSpPr>
        <p:spPr>
          <a:xfrm>
            <a:off x="5297507" y="4352035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Minimal experience for the cattle, landfill and sewage production scale in Heyfield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790C2EA-6672-4CC9-9FD3-A236D9C3357F}"/>
              </a:ext>
            </a:extLst>
          </p:cNvPr>
          <p:cNvSpPr txBox="1"/>
          <p:nvPr/>
        </p:nvSpPr>
        <p:spPr>
          <a:xfrm>
            <a:off x="7220107" y="4352035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Agricultural and food waste is available, but not enough for the generation, small waste water treatment plant</a:t>
            </a:r>
          </a:p>
        </p:txBody>
      </p:sp>
      <p:pic>
        <p:nvPicPr>
          <p:cNvPr id="94" name="Picture 93" descr="Shape&#10;&#10;Description automatically generated with low confidence">
            <a:extLst>
              <a:ext uri="{FF2B5EF4-FFF2-40B4-BE49-F238E27FC236}">
                <a16:creationId xmlns:a16="http://schemas.microsoft.com/office/drawing/2014/main" id="{F06487B6-105B-46B9-8170-2EF9A6F326E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5143804"/>
            <a:ext cx="360000" cy="360000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B3E4C97C-5E29-4861-B2CC-6344AF1E4510}"/>
              </a:ext>
            </a:extLst>
          </p:cNvPr>
          <p:cNvSpPr txBox="1"/>
          <p:nvPr/>
        </p:nvSpPr>
        <p:spPr>
          <a:xfrm>
            <a:off x="-285759" y="5200694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H</a:t>
            </a:r>
            <a:r>
              <a:rPr lang="en-AU" sz="1100" baseline="-25000" dirty="0">
                <a:latin typeface="+mn-lt"/>
              </a:rPr>
              <a:t>2</a:t>
            </a:r>
            <a:r>
              <a:rPr lang="en-AU" sz="1100" dirty="0">
                <a:latin typeface="+mn-lt"/>
              </a:rPr>
              <a:t> storage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F623637-B906-4A71-B502-9C5C7FC6E6B0}"/>
              </a:ext>
            </a:extLst>
          </p:cNvPr>
          <p:cNvSpPr txBox="1"/>
          <p:nvPr/>
        </p:nvSpPr>
        <p:spPr>
          <a:xfrm>
            <a:off x="1452309" y="5071804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/>
              <a:t>Significant time to implement. No existing supporting infrastructure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467DCA9-4191-4A01-B4DC-A9D227230B3A}"/>
              </a:ext>
            </a:extLst>
          </p:cNvPr>
          <p:cNvSpPr txBox="1"/>
          <p:nvPr/>
        </p:nvSpPr>
        <p:spPr>
          <a:xfrm>
            <a:off x="3374908" y="5071804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/>
              <a:t>Small-scale technology at embryonic stage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E689AF3-8D4E-425B-9F78-52FA681A5F3C}"/>
              </a:ext>
            </a:extLst>
          </p:cNvPr>
          <p:cNvSpPr txBox="1"/>
          <p:nvPr/>
        </p:nvSpPr>
        <p:spPr>
          <a:xfrm>
            <a:off x="5297507" y="5071804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Little to no experience – not widely used till date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A8FE3AE-C227-4097-A768-C133CEF4F833}"/>
              </a:ext>
            </a:extLst>
          </p:cNvPr>
          <p:cNvSpPr txBox="1"/>
          <p:nvPr/>
        </p:nvSpPr>
        <p:spPr>
          <a:xfrm>
            <a:off x="7220107" y="5071804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Suitable for most geographies at small-scale 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EADA9FF-8189-41A2-9A7B-EB87F63DF71F}"/>
              </a:ext>
            </a:extLst>
          </p:cNvPr>
          <p:cNvCxnSpPr>
            <a:cxnSpLocks/>
          </p:cNvCxnSpPr>
          <p:nvPr/>
        </p:nvCxnSpPr>
        <p:spPr>
          <a:xfrm>
            <a:off x="1704" y="6291952"/>
            <a:ext cx="122485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80B49F97-FE66-4FFF-9EE0-30B25A2EAE68}"/>
              </a:ext>
            </a:extLst>
          </p:cNvPr>
          <p:cNvSpPr txBox="1"/>
          <p:nvPr/>
        </p:nvSpPr>
        <p:spPr>
          <a:xfrm>
            <a:off x="9125176" y="557293"/>
            <a:ext cx="1415530" cy="4188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solidFill>
                  <a:schemeClr val="bg1"/>
                </a:solidFill>
              </a:rPr>
              <a:t>Size</a:t>
            </a:r>
            <a:endParaRPr lang="en-A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8BEF648-89B0-42B7-8B70-65E80A1DDE01}"/>
              </a:ext>
            </a:extLst>
          </p:cNvPr>
          <p:cNvSpPr txBox="1"/>
          <p:nvPr/>
        </p:nvSpPr>
        <p:spPr>
          <a:xfrm>
            <a:off x="10645776" y="563926"/>
            <a:ext cx="1415530" cy="4188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100" b="1" dirty="0">
                <a:solidFill>
                  <a:schemeClr val="bg1"/>
                </a:solidFill>
                <a:latin typeface="+mn-lt"/>
              </a:rPr>
              <a:t>Cost of all electricity over lifetime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E2F112EE-C8D3-4145-A0BC-B2D1052E8BFB}"/>
              </a:ext>
            </a:extLst>
          </p:cNvPr>
          <p:cNvCxnSpPr>
            <a:cxnSpLocks/>
          </p:cNvCxnSpPr>
          <p:nvPr/>
        </p:nvCxnSpPr>
        <p:spPr>
          <a:xfrm flipV="1">
            <a:off x="11427" y="3567341"/>
            <a:ext cx="12238805" cy="4735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C22CAE7C-90F9-4A33-8E4E-A3E65264B83F}"/>
              </a:ext>
            </a:extLst>
          </p:cNvPr>
          <p:cNvSpPr txBox="1"/>
          <p:nvPr/>
        </p:nvSpPr>
        <p:spPr>
          <a:xfrm>
            <a:off x="9153379" y="1096388"/>
            <a:ext cx="1415530" cy="418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Scalable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6618006-26AD-4386-B034-6F401BA96782}"/>
              </a:ext>
            </a:extLst>
          </p:cNvPr>
          <p:cNvSpPr txBox="1"/>
          <p:nvPr/>
        </p:nvSpPr>
        <p:spPr>
          <a:xfrm>
            <a:off x="9153379" y="1767145"/>
            <a:ext cx="1415530" cy="418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Scalable</a:t>
            </a:r>
            <a:endParaRPr lang="en-AU" sz="1200" b="1" dirty="0">
              <a:latin typeface="+mn-lt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7E5793F-801B-4964-8B00-69703A0264B3}"/>
              </a:ext>
            </a:extLst>
          </p:cNvPr>
          <p:cNvSpPr txBox="1"/>
          <p:nvPr/>
        </p:nvSpPr>
        <p:spPr>
          <a:xfrm>
            <a:off x="9153379" y="2430523"/>
            <a:ext cx="1415530" cy="4834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Scalable</a:t>
            </a:r>
            <a:endParaRPr lang="en-AU" sz="1200" b="1" dirty="0">
              <a:latin typeface="+mn-lt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23A0690-6F34-424B-B9A8-F83D9EB4975C}"/>
              </a:ext>
            </a:extLst>
          </p:cNvPr>
          <p:cNvSpPr txBox="1"/>
          <p:nvPr/>
        </p:nvSpPr>
        <p:spPr>
          <a:xfrm>
            <a:off x="9153379" y="3654943"/>
            <a:ext cx="1415530" cy="482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000" b="1" dirty="0">
                <a:latin typeface="+mn-lt"/>
              </a:rPr>
              <a:t>Likely only for larger clusters. 1 large turbine = whole town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31F57B2-55AC-4A6D-91D3-68B47B60D7C9}"/>
              </a:ext>
            </a:extLst>
          </p:cNvPr>
          <p:cNvSpPr txBox="1"/>
          <p:nvPr/>
        </p:nvSpPr>
        <p:spPr>
          <a:xfrm>
            <a:off x="9153379" y="4351330"/>
            <a:ext cx="1415530" cy="5454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000" b="1" dirty="0"/>
              <a:t>Only small cluster. Household scale in developing countries</a:t>
            </a:r>
            <a:endParaRPr lang="en-AU" sz="1000" b="1" dirty="0">
              <a:latin typeface="+mn-lt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D19E6FE-2769-4788-BF14-680EE2E43452}"/>
              </a:ext>
            </a:extLst>
          </p:cNvPr>
          <p:cNvSpPr txBox="1"/>
          <p:nvPr/>
        </p:nvSpPr>
        <p:spPr>
          <a:xfrm>
            <a:off x="9153379" y="5074944"/>
            <a:ext cx="1415530" cy="508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000" b="1" dirty="0">
                <a:latin typeface="+mn-lt"/>
              </a:rPr>
              <a:t>Small cluster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348BDC4-5745-43CA-8191-69D26169724C}"/>
              </a:ext>
            </a:extLst>
          </p:cNvPr>
          <p:cNvSpPr txBox="1"/>
          <p:nvPr/>
        </p:nvSpPr>
        <p:spPr>
          <a:xfrm>
            <a:off x="10686328" y="1102965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7</a:t>
            </a:r>
            <a:r>
              <a:rPr lang="en-AU" sz="1200" b="1" dirty="0">
                <a:latin typeface="+mn-lt"/>
              </a:rPr>
              <a:t>c/kWh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B610753-1513-4E61-A18A-1074AD46BA22}"/>
              </a:ext>
            </a:extLst>
          </p:cNvPr>
          <p:cNvSpPr txBox="1"/>
          <p:nvPr/>
        </p:nvSpPr>
        <p:spPr>
          <a:xfrm>
            <a:off x="10702181" y="1759084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50c/kWh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37CDE2C-E977-43F2-847F-A3DD743910A4}"/>
              </a:ext>
            </a:extLst>
          </p:cNvPr>
          <p:cNvSpPr txBox="1"/>
          <p:nvPr/>
        </p:nvSpPr>
        <p:spPr>
          <a:xfrm>
            <a:off x="10741936" y="2497931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30 to 50 c/kWh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5814279-7411-4B6E-AAC3-33FEEF89EDC1}"/>
              </a:ext>
            </a:extLst>
          </p:cNvPr>
          <p:cNvSpPr txBox="1"/>
          <p:nvPr/>
        </p:nvSpPr>
        <p:spPr>
          <a:xfrm>
            <a:off x="10741936" y="3738225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8</a:t>
            </a:r>
            <a:r>
              <a:rPr lang="en-AU" sz="1200" b="1" dirty="0">
                <a:latin typeface="+mn-lt"/>
              </a:rPr>
              <a:t> to 20c/kWh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D5BA36C-BDCE-47BF-9654-20E0F2E37B11}"/>
              </a:ext>
            </a:extLst>
          </p:cNvPr>
          <p:cNvSpPr txBox="1"/>
          <p:nvPr/>
        </p:nvSpPr>
        <p:spPr>
          <a:xfrm>
            <a:off x="10741936" y="4428456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20c/kWh</a:t>
            </a:r>
            <a:endParaRPr lang="en-AU" sz="1200" b="1" dirty="0">
              <a:latin typeface="+mn-lt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DB30F23-9D43-458E-A850-BF7B054026F0}"/>
              </a:ext>
            </a:extLst>
          </p:cNvPr>
          <p:cNvSpPr txBox="1"/>
          <p:nvPr/>
        </p:nvSpPr>
        <p:spPr>
          <a:xfrm>
            <a:off x="10741936" y="5135310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35c/kWh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A256B88C-01EE-4369-AC77-A064F072A922}"/>
              </a:ext>
            </a:extLst>
          </p:cNvPr>
          <p:cNvSpPr txBox="1"/>
          <p:nvPr/>
        </p:nvSpPr>
        <p:spPr>
          <a:xfrm>
            <a:off x="-312132" y="3163864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Biomass</a:t>
            </a:r>
          </a:p>
        </p:txBody>
      </p:sp>
      <p:pic>
        <p:nvPicPr>
          <p:cNvPr id="134" name="Picture 133" descr="Shape&#10;&#10;Description automatically generated with low confidence">
            <a:extLst>
              <a:ext uri="{FF2B5EF4-FFF2-40B4-BE49-F238E27FC236}">
                <a16:creationId xmlns:a16="http://schemas.microsoft.com/office/drawing/2014/main" id="{3E0BEB47-922E-45C0-80D5-71AE7AD54E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04" y="3233653"/>
            <a:ext cx="360000" cy="360000"/>
          </a:xfrm>
          <a:prstGeom prst="rect">
            <a:avLst/>
          </a:pr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2BEC7E7B-BC60-4CA9-AA45-527033C02CBE}"/>
              </a:ext>
            </a:extLst>
          </p:cNvPr>
          <p:cNvSpPr txBox="1"/>
          <p:nvPr/>
        </p:nvSpPr>
        <p:spPr>
          <a:xfrm>
            <a:off x="3374908" y="3035639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Very mature technology with established supply chains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50337E72-010B-41BD-9490-A60112D3D974}"/>
              </a:ext>
            </a:extLst>
          </p:cNvPr>
          <p:cNvSpPr txBox="1"/>
          <p:nvPr/>
        </p:nvSpPr>
        <p:spPr>
          <a:xfrm>
            <a:off x="5297507" y="3035639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Timber and sugar industries have modest experience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7C5FCBE-9B33-4ED3-ACAB-9E6344FEFD3D}"/>
              </a:ext>
            </a:extLst>
          </p:cNvPr>
          <p:cNvSpPr txBox="1"/>
          <p:nvPr/>
        </p:nvSpPr>
        <p:spPr>
          <a:xfrm>
            <a:off x="7220107" y="3035639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/>
              <a:t>Significant biomass resource (sawdust) in Heyfield</a:t>
            </a:r>
            <a:endParaRPr lang="en-AU" sz="1000" dirty="0">
              <a:latin typeface="+mn-lt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454E075-867D-452D-8662-0B6AA7DAB619}"/>
              </a:ext>
            </a:extLst>
          </p:cNvPr>
          <p:cNvSpPr txBox="1"/>
          <p:nvPr/>
        </p:nvSpPr>
        <p:spPr>
          <a:xfrm>
            <a:off x="9153379" y="3092607"/>
            <a:ext cx="1415530" cy="418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Only suitable for whole community</a:t>
            </a:r>
            <a:endParaRPr lang="en-AU" sz="1200" b="1" dirty="0">
              <a:latin typeface="+mn-lt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E7EA957-F504-4F15-B272-5CE782D6D13D}"/>
              </a:ext>
            </a:extLst>
          </p:cNvPr>
          <p:cNvSpPr txBox="1"/>
          <p:nvPr/>
        </p:nvSpPr>
        <p:spPr>
          <a:xfrm>
            <a:off x="10702181" y="3084546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12 - 35c/kWh</a:t>
            </a:r>
          </a:p>
          <a:p>
            <a:pPr algn="ctr"/>
            <a:r>
              <a:rPr lang="en-AU" sz="1100" b="1" dirty="0"/>
              <a:t>Resource dependent</a:t>
            </a:r>
            <a:endParaRPr lang="en-AU" sz="1100" b="1" dirty="0">
              <a:latin typeface="+mn-lt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75A8E5E3-7CE7-490F-A999-9B584C662969}"/>
              </a:ext>
            </a:extLst>
          </p:cNvPr>
          <p:cNvSpPr txBox="1"/>
          <p:nvPr/>
        </p:nvSpPr>
        <p:spPr>
          <a:xfrm>
            <a:off x="1441636" y="3047060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Moderate time to implement. Emits exhaust via chimney</a:t>
            </a:r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5EA4D328-4678-457B-9B28-A1D525C16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1868" y="5754081"/>
            <a:ext cx="767727" cy="453085"/>
          </a:xfrm>
          <a:prstGeom prst="rect">
            <a:avLst/>
          </a:prstGeom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39C27D25-1EF2-440E-B116-B4C311476E54}"/>
              </a:ext>
            </a:extLst>
          </p:cNvPr>
          <p:cNvSpPr txBox="1"/>
          <p:nvPr/>
        </p:nvSpPr>
        <p:spPr>
          <a:xfrm>
            <a:off x="-336388" y="5814825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Hydro &amp; </a:t>
            </a:r>
          </a:p>
          <a:p>
            <a:pPr algn="r"/>
            <a:r>
              <a:rPr lang="en-AU" sz="1100" dirty="0">
                <a:latin typeface="+mn-lt"/>
              </a:rPr>
              <a:t>pumped </a:t>
            </a:r>
          </a:p>
          <a:p>
            <a:pPr algn="r"/>
            <a:r>
              <a:rPr lang="en-AU" sz="1100" dirty="0">
                <a:latin typeface="+mn-lt"/>
              </a:rPr>
              <a:t>storage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254CDA9-4742-4BFD-BC2B-AA951F0C5C04}"/>
              </a:ext>
            </a:extLst>
          </p:cNvPr>
          <p:cNvSpPr txBox="1"/>
          <p:nvPr/>
        </p:nvSpPr>
        <p:spPr>
          <a:xfrm>
            <a:off x="3374908" y="5708710"/>
            <a:ext cx="1800000" cy="5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Niche technology for channel hydro systems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546EE89-2A99-440E-B365-B69BB7061AB6}"/>
              </a:ext>
            </a:extLst>
          </p:cNvPr>
          <p:cNvSpPr txBox="1"/>
          <p:nvPr/>
        </p:nvSpPr>
        <p:spPr>
          <a:xfrm>
            <a:off x="5297507" y="5683543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Experience with small scale  limited in Australia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C8C0532-6708-4320-A4C7-2E939FCD5F47}"/>
              </a:ext>
            </a:extLst>
          </p:cNvPr>
          <p:cNvSpPr txBox="1"/>
          <p:nvPr/>
        </p:nvSpPr>
        <p:spPr>
          <a:xfrm>
            <a:off x="7220107" y="5683543"/>
            <a:ext cx="1800000" cy="5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Significant water resource, existing dam and flows – dictated by irrigation needs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37EF9152-27A7-4A39-99B7-42BCA764F032}"/>
              </a:ext>
            </a:extLst>
          </p:cNvPr>
          <p:cNvSpPr txBox="1"/>
          <p:nvPr/>
        </p:nvSpPr>
        <p:spPr>
          <a:xfrm>
            <a:off x="9153379" y="5710622"/>
            <a:ext cx="1415530" cy="4834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000" b="1" dirty="0"/>
              <a:t>Large, small clusters or individual sites</a:t>
            </a:r>
            <a:endParaRPr lang="en-AU" sz="1000" b="1" dirty="0">
              <a:latin typeface="+mn-lt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CB891FBF-5E2D-42C1-9E92-05FC152EF591}"/>
              </a:ext>
            </a:extLst>
          </p:cNvPr>
          <p:cNvSpPr txBox="1"/>
          <p:nvPr/>
        </p:nvSpPr>
        <p:spPr>
          <a:xfrm>
            <a:off x="10741936" y="5778030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8 - 50c/kWh</a:t>
            </a:r>
          </a:p>
          <a:p>
            <a:pPr algn="ctr"/>
            <a:r>
              <a:rPr lang="en-AU" sz="1100" b="1" dirty="0"/>
              <a:t>Resource dependent</a:t>
            </a:r>
            <a:endParaRPr lang="en-AU" sz="1100" b="1" dirty="0">
              <a:latin typeface="+mn-lt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62C4402-3EC0-46C3-8CA7-3759F0EC0C5A}"/>
              </a:ext>
            </a:extLst>
          </p:cNvPr>
          <p:cNvSpPr txBox="1"/>
          <p:nvPr/>
        </p:nvSpPr>
        <p:spPr>
          <a:xfrm>
            <a:off x="1422859" y="5688102"/>
            <a:ext cx="1800000" cy="5700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Modest time to implement. Permissions and negotiations required</a:t>
            </a:r>
          </a:p>
        </p:txBody>
      </p:sp>
    </p:spTree>
    <p:extLst>
      <p:ext uri="{BB962C8B-B14F-4D97-AF65-F5344CB8AC3E}">
        <p14:creationId xmlns:p14="http://schemas.microsoft.com/office/powerpoint/2010/main" val="191188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135">
            <a:extLst>
              <a:ext uri="{FF2B5EF4-FFF2-40B4-BE49-F238E27FC236}">
                <a16:creationId xmlns:a16="http://schemas.microsoft.com/office/drawing/2014/main" id="{0AFC433F-DEF1-4061-A924-63112F63A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070" y="1641849"/>
            <a:ext cx="238158" cy="3572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EB27F8-C072-4965-8445-B80B90A0B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832" y="1645963"/>
            <a:ext cx="238158" cy="3572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BE2C33-21A9-4175-95BE-93778197D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868" y="2473982"/>
            <a:ext cx="767727" cy="4530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4E9BC4-1807-4465-B1A2-E3F0299514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312" y="5145977"/>
            <a:ext cx="481949" cy="51115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444F8AB-139D-4699-9569-664C826272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4467" y="5667771"/>
            <a:ext cx="475242" cy="581473"/>
          </a:xfrm>
          <a:prstGeom prst="rect">
            <a:avLst/>
          </a:prstGeom>
        </p:spPr>
      </p:pic>
      <p:sp>
        <p:nvSpPr>
          <p:cNvPr id="46" name="Title 86">
            <a:extLst>
              <a:ext uri="{FF2B5EF4-FFF2-40B4-BE49-F238E27FC236}">
                <a16:creationId xmlns:a16="http://schemas.microsoft.com/office/drawing/2014/main" id="{8955021B-45F8-472C-8E38-0BB7C5972871}"/>
              </a:ext>
            </a:extLst>
          </p:cNvPr>
          <p:cNvSpPr txBox="1">
            <a:spLocks/>
          </p:cNvSpPr>
          <p:nvPr/>
        </p:nvSpPr>
        <p:spPr>
          <a:xfrm>
            <a:off x="2152375" y="18583"/>
            <a:ext cx="8496000" cy="6406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000" dirty="0">
                <a:solidFill>
                  <a:srgbClr val="C00000"/>
                </a:solidFill>
              </a:rPr>
              <a:t>Options not considered</a:t>
            </a:r>
          </a:p>
        </p:txBody>
      </p:sp>
      <p:sp>
        <p:nvSpPr>
          <p:cNvPr id="47" name="Slide Number Placeholder 3">
            <a:extLst>
              <a:ext uri="{FF2B5EF4-FFF2-40B4-BE49-F238E27FC236}">
                <a16:creationId xmlns:a16="http://schemas.microsoft.com/office/drawing/2014/main" id="{67CF0725-A0C8-409C-9414-345D514A2BDD}"/>
              </a:ext>
            </a:extLst>
          </p:cNvPr>
          <p:cNvSpPr txBox="1">
            <a:spLocks/>
          </p:cNvSpPr>
          <p:nvPr/>
        </p:nvSpPr>
        <p:spPr>
          <a:xfrm>
            <a:off x="10457875" y="6141898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0ADFD3E-9373-458C-AB3C-969B8CAFD9A9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721AB60-2EA1-4D89-A774-46A8C07C2879}"/>
              </a:ext>
            </a:extLst>
          </p:cNvPr>
          <p:cNvSpPr txBox="1"/>
          <p:nvPr/>
        </p:nvSpPr>
        <p:spPr>
          <a:xfrm>
            <a:off x="110836" y="6312716"/>
            <a:ext cx="60053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+mn-lt"/>
              </a:rPr>
              <a:t>Sources: </a:t>
            </a:r>
            <a:r>
              <a:rPr lang="en-AU" sz="1000" dirty="0" err="1">
                <a:latin typeface="+mn-lt"/>
              </a:rPr>
              <a:t>Solargis</a:t>
            </a:r>
            <a:r>
              <a:rPr lang="en-AU" sz="1000" dirty="0">
                <a:latin typeface="+mn-lt"/>
              </a:rPr>
              <a:t>, </a:t>
            </a:r>
            <a:r>
              <a:rPr lang="en-AU" sz="1000" dirty="0" err="1">
                <a:latin typeface="+mn-lt"/>
              </a:rPr>
              <a:t>EcoCitizen</a:t>
            </a:r>
            <a:endParaRPr lang="en-AU" sz="1000" dirty="0">
              <a:latin typeface="+mn-lt"/>
            </a:endParaRPr>
          </a:p>
          <a:p>
            <a:r>
              <a:rPr lang="en-AU" sz="1000" dirty="0"/>
              <a:t>CSIRO </a:t>
            </a:r>
            <a:r>
              <a:rPr lang="en-AU" sz="1000" dirty="0" err="1"/>
              <a:t>Gencosts</a:t>
            </a:r>
            <a:r>
              <a:rPr lang="en-AU" sz="1000" dirty="0"/>
              <a:t> 2021/22</a:t>
            </a:r>
          </a:p>
          <a:p>
            <a:r>
              <a:rPr lang="en-AU" sz="1000" dirty="0">
                <a:latin typeface="+mn-lt"/>
              </a:rPr>
              <a:t>Heyfield Technical Options Report – MyTown Microgrid project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091769-35FD-4E3D-8869-8D0210135B8A}"/>
              </a:ext>
            </a:extLst>
          </p:cNvPr>
          <p:cNvSpPr txBox="1"/>
          <p:nvPr/>
        </p:nvSpPr>
        <p:spPr>
          <a:xfrm>
            <a:off x="6116150" y="6507023"/>
            <a:ext cx="568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000" dirty="0">
                <a:latin typeface="+mn-lt"/>
              </a:rPr>
              <a:t>Key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7F56A9B-4326-4F78-9CFD-27BFC4720A15}"/>
              </a:ext>
            </a:extLst>
          </p:cNvPr>
          <p:cNvSpPr/>
          <p:nvPr/>
        </p:nvSpPr>
        <p:spPr>
          <a:xfrm>
            <a:off x="6684599" y="6479863"/>
            <a:ext cx="1152000" cy="3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Viable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776659F-972E-4499-9961-8BE275F83AC0}"/>
              </a:ext>
            </a:extLst>
          </p:cNvPr>
          <p:cNvSpPr/>
          <p:nvPr/>
        </p:nvSpPr>
        <p:spPr>
          <a:xfrm>
            <a:off x="9244355" y="6479863"/>
            <a:ext cx="1152000" cy="32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Difficult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BCB4896-23C4-48E0-A4C3-C96E30D54AC1}"/>
              </a:ext>
            </a:extLst>
          </p:cNvPr>
          <p:cNvSpPr/>
          <p:nvPr/>
        </p:nvSpPr>
        <p:spPr>
          <a:xfrm>
            <a:off x="7964477" y="6479863"/>
            <a:ext cx="1152000" cy="32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Possible? 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D50EC9E-EDCC-4EA7-98CF-17A62D2B34D8}"/>
              </a:ext>
            </a:extLst>
          </p:cNvPr>
          <p:cNvCxnSpPr>
            <a:cxnSpLocks/>
          </p:cNvCxnSpPr>
          <p:nvPr/>
        </p:nvCxnSpPr>
        <p:spPr>
          <a:xfrm>
            <a:off x="-54824" y="1015912"/>
            <a:ext cx="12305056" cy="4076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9B9B4E4-07B2-49BB-BB79-B163C0FF7B7C}"/>
              </a:ext>
            </a:extLst>
          </p:cNvPr>
          <p:cNvCxnSpPr>
            <a:cxnSpLocks/>
          </p:cNvCxnSpPr>
          <p:nvPr/>
        </p:nvCxnSpPr>
        <p:spPr>
          <a:xfrm>
            <a:off x="-54824" y="1635427"/>
            <a:ext cx="1221229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0BB39C8-91AC-4DA2-890C-E67A537F731D}"/>
              </a:ext>
            </a:extLst>
          </p:cNvPr>
          <p:cNvCxnSpPr>
            <a:cxnSpLocks/>
          </p:cNvCxnSpPr>
          <p:nvPr/>
        </p:nvCxnSpPr>
        <p:spPr>
          <a:xfrm flipV="1">
            <a:off x="-54824" y="2337182"/>
            <a:ext cx="12212290" cy="3126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642EE3C-7E09-4F72-A435-29F5B42BAA4D}"/>
              </a:ext>
            </a:extLst>
          </p:cNvPr>
          <p:cNvCxnSpPr>
            <a:cxnSpLocks/>
          </p:cNvCxnSpPr>
          <p:nvPr/>
        </p:nvCxnSpPr>
        <p:spPr>
          <a:xfrm flipV="1">
            <a:off x="-54824" y="2985890"/>
            <a:ext cx="12305056" cy="9213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DC2521-6A31-4CD0-A4BF-C1693363FD52}"/>
              </a:ext>
            </a:extLst>
          </p:cNvPr>
          <p:cNvCxnSpPr>
            <a:cxnSpLocks/>
          </p:cNvCxnSpPr>
          <p:nvPr/>
        </p:nvCxnSpPr>
        <p:spPr>
          <a:xfrm>
            <a:off x="-15068" y="3694987"/>
            <a:ext cx="122653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C9F63E4-0314-4513-AB06-C28EB634DCB8}"/>
              </a:ext>
            </a:extLst>
          </p:cNvPr>
          <p:cNvCxnSpPr>
            <a:cxnSpLocks/>
          </p:cNvCxnSpPr>
          <p:nvPr/>
        </p:nvCxnSpPr>
        <p:spPr>
          <a:xfrm flipV="1">
            <a:off x="11427" y="4393496"/>
            <a:ext cx="12238805" cy="5474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030AC0E-EB83-440B-B4DD-1DE37EDDF927}"/>
              </a:ext>
            </a:extLst>
          </p:cNvPr>
          <p:cNvCxnSpPr>
            <a:cxnSpLocks/>
          </p:cNvCxnSpPr>
          <p:nvPr/>
        </p:nvCxnSpPr>
        <p:spPr>
          <a:xfrm flipV="1">
            <a:off x="1704" y="5079932"/>
            <a:ext cx="12248528" cy="3423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3C73A9DF-E43F-43D9-BD13-7903657CB168}"/>
              </a:ext>
            </a:extLst>
          </p:cNvPr>
          <p:cNvSpPr txBox="1"/>
          <p:nvPr/>
        </p:nvSpPr>
        <p:spPr>
          <a:xfrm>
            <a:off x="1452309" y="557293"/>
            <a:ext cx="1800000" cy="405626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+mn-lt"/>
              </a:rPr>
              <a:t>Time to implement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21C0C3A-E3CE-425A-9B8B-0FE52FACE1E5}"/>
              </a:ext>
            </a:extLst>
          </p:cNvPr>
          <p:cNvSpPr txBox="1"/>
          <p:nvPr/>
        </p:nvSpPr>
        <p:spPr>
          <a:xfrm>
            <a:off x="3374908" y="557293"/>
            <a:ext cx="1800000" cy="405626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>
                <a:solidFill>
                  <a:schemeClr val="bg1"/>
                </a:solidFill>
                <a:latin typeface="+mn-lt"/>
              </a:rPr>
              <a:t>Technology maturity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0595EB-1C3C-418F-A595-1C5CD8636B2A}"/>
              </a:ext>
            </a:extLst>
          </p:cNvPr>
          <p:cNvSpPr txBox="1"/>
          <p:nvPr/>
        </p:nvSpPr>
        <p:spPr>
          <a:xfrm>
            <a:off x="5297507" y="544041"/>
            <a:ext cx="1800000" cy="405626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>
                <a:solidFill>
                  <a:schemeClr val="bg1"/>
                </a:solidFill>
                <a:latin typeface="+mn-lt"/>
              </a:rPr>
              <a:t>Experience with technology use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078F7F8-2A40-41B9-886D-554F4184826D}"/>
              </a:ext>
            </a:extLst>
          </p:cNvPr>
          <p:cNvSpPr txBox="1"/>
          <p:nvPr/>
        </p:nvSpPr>
        <p:spPr>
          <a:xfrm>
            <a:off x="7220106" y="557293"/>
            <a:ext cx="1800000" cy="405626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>
                <a:solidFill>
                  <a:schemeClr val="bg1"/>
                </a:solidFill>
                <a:latin typeface="+mn-lt"/>
              </a:rPr>
              <a:t>Geographical suitability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1BE0364-0EB4-403F-8F4F-E442E07CF66C}"/>
              </a:ext>
            </a:extLst>
          </p:cNvPr>
          <p:cNvSpPr txBox="1"/>
          <p:nvPr/>
        </p:nvSpPr>
        <p:spPr>
          <a:xfrm>
            <a:off x="-312132" y="1838402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Biomass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4146D4C-10A2-4A8B-9671-012B57522952}"/>
              </a:ext>
            </a:extLst>
          </p:cNvPr>
          <p:cNvSpPr txBox="1"/>
          <p:nvPr/>
        </p:nvSpPr>
        <p:spPr>
          <a:xfrm>
            <a:off x="1452309" y="1056673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Moderate time to implement.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8813D20-BE65-4D33-ACD6-CCE91D81D35B}"/>
              </a:ext>
            </a:extLst>
          </p:cNvPr>
          <p:cNvSpPr txBox="1"/>
          <p:nvPr/>
        </p:nvSpPr>
        <p:spPr>
          <a:xfrm>
            <a:off x="5297507" y="1056673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/>
              <a:t>No experience</a:t>
            </a:r>
            <a:endParaRPr lang="en-AU" sz="1000" dirty="0">
              <a:latin typeface="+mn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5F16954-AEDF-4700-B0DC-954024BC37C6}"/>
              </a:ext>
            </a:extLst>
          </p:cNvPr>
          <p:cNvSpPr txBox="1"/>
          <p:nvPr/>
        </p:nvSpPr>
        <p:spPr>
          <a:xfrm>
            <a:off x="7220107" y="1056673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Moderate-high amount of solar irradiance and existing infrastructure </a:t>
            </a:r>
          </a:p>
        </p:txBody>
      </p:sp>
      <p:pic>
        <p:nvPicPr>
          <p:cNvPr id="70" name="Picture 69" descr="Shape&#10;&#10;Description automatically generated with low confidence">
            <a:extLst>
              <a:ext uri="{FF2B5EF4-FFF2-40B4-BE49-F238E27FC236}">
                <a16:creationId xmlns:a16="http://schemas.microsoft.com/office/drawing/2014/main" id="{5DA40B93-6E65-4745-952C-3A433AA7B9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04" y="1941747"/>
            <a:ext cx="360000" cy="3600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59FCB1B-B3F3-4E00-8397-5C2E0AFE7382}"/>
              </a:ext>
            </a:extLst>
          </p:cNvPr>
          <p:cNvSpPr txBox="1"/>
          <p:nvPr/>
        </p:nvSpPr>
        <p:spPr>
          <a:xfrm>
            <a:off x="-336388" y="2534726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Hydro &amp; </a:t>
            </a:r>
          </a:p>
          <a:p>
            <a:pPr algn="r"/>
            <a:r>
              <a:rPr lang="en-AU" sz="1100" dirty="0">
                <a:latin typeface="+mn-lt"/>
              </a:rPr>
              <a:t>pumped </a:t>
            </a:r>
          </a:p>
          <a:p>
            <a:pPr algn="r"/>
            <a:r>
              <a:rPr lang="en-AU" sz="1100" dirty="0">
                <a:latin typeface="+mn-lt"/>
              </a:rPr>
              <a:t>storage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C9C3542-DB16-40C0-A377-A9C87C761278}"/>
              </a:ext>
            </a:extLst>
          </p:cNvPr>
          <p:cNvSpPr txBox="1"/>
          <p:nvPr/>
        </p:nvSpPr>
        <p:spPr>
          <a:xfrm>
            <a:off x="3374908" y="1710177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Very mature technology with established supply chains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2BCF4EA-E0D8-414E-88B3-E16A07531B34}"/>
              </a:ext>
            </a:extLst>
          </p:cNvPr>
          <p:cNvSpPr txBox="1"/>
          <p:nvPr/>
        </p:nvSpPr>
        <p:spPr>
          <a:xfrm>
            <a:off x="5297507" y="1710177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Timber and sugar industries have modest experience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05534BC-4AA0-41B0-A4BC-884F2C07D012}"/>
              </a:ext>
            </a:extLst>
          </p:cNvPr>
          <p:cNvSpPr txBox="1"/>
          <p:nvPr/>
        </p:nvSpPr>
        <p:spPr>
          <a:xfrm>
            <a:off x="7220107" y="1710177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/>
              <a:t>No waste biomass resource in Venus Bay</a:t>
            </a:r>
            <a:endParaRPr lang="en-AU" sz="1000" dirty="0">
              <a:latin typeface="+mn-lt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519BFAF-C8ED-4E7C-AC64-DFC737A229F9}"/>
              </a:ext>
            </a:extLst>
          </p:cNvPr>
          <p:cNvSpPr txBox="1"/>
          <p:nvPr/>
        </p:nvSpPr>
        <p:spPr>
          <a:xfrm>
            <a:off x="-312132" y="5852308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Gravity </a:t>
            </a:r>
          </a:p>
          <a:p>
            <a:pPr algn="r"/>
            <a:r>
              <a:rPr lang="en-AU" sz="1100" dirty="0">
                <a:latin typeface="+mn-lt"/>
              </a:rPr>
              <a:t>Storage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E12B301-882F-4D4B-96CE-11780F6946D6}"/>
              </a:ext>
            </a:extLst>
          </p:cNvPr>
          <p:cNvSpPr txBox="1"/>
          <p:nvPr/>
        </p:nvSpPr>
        <p:spPr>
          <a:xfrm>
            <a:off x="3374908" y="2403444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Mature technology with established supply chain and support systems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0EF3691-6486-4420-AE8E-75120E734BBE}"/>
              </a:ext>
            </a:extLst>
          </p:cNvPr>
          <p:cNvSpPr txBox="1"/>
          <p:nvPr/>
        </p:nvSpPr>
        <p:spPr>
          <a:xfrm>
            <a:off x="5297507" y="2403444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Experience limited to hydroelectric sector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592A2A8-47F5-43DD-861D-61B7D2FAACB2}"/>
              </a:ext>
            </a:extLst>
          </p:cNvPr>
          <p:cNvSpPr txBox="1"/>
          <p:nvPr/>
        </p:nvSpPr>
        <p:spPr>
          <a:xfrm>
            <a:off x="7220107" y="2403444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No significant water resource, existing dams or water storage</a:t>
            </a:r>
          </a:p>
        </p:txBody>
      </p:sp>
      <p:pic>
        <p:nvPicPr>
          <p:cNvPr id="82" name="Picture 81" descr="Shape&#10;&#10;Description automatically generated with low confidence">
            <a:extLst>
              <a:ext uri="{FF2B5EF4-FFF2-40B4-BE49-F238E27FC236}">
                <a16:creationId xmlns:a16="http://schemas.microsoft.com/office/drawing/2014/main" id="{803E4C0F-8367-4065-8CF8-78BFAA7793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3168708"/>
            <a:ext cx="360000" cy="360000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B7287E29-693A-435E-BA5D-CFB212F8D670}"/>
              </a:ext>
            </a:extLst>
          </p:cNvPr>
          <p:cNvSpPr txBox="1"/>
          <p:nvPr/>
        </p:nvSpPr>
        <p:spPr>
          <a:xfrm>
            <a:off x="-285759" y="3225598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Offshore</a:t>
            </a:r>
          </a:p>
          <a:p>
            <a:pPr algn="r"/>
            <a:r>
              <a:rPr lang="en-AU" sz="1100" dirty="0"/>
              <a:t>Wind</a:t>
            </a:r>
            <a:endParaRPr lang="en-AU" sz="1100" dirty="0">
              <a:latin typeface="+mn-lt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1DB921A-50BE-4C20-AD26-36988F08DEDB}"/>
              </a:ext>
            </a:extLst>
          </p:cNvPr>
          <p:cNvSpPr txBox="1"/>
          <p:nvPr/>
        </p:nvSpPr>
        <p:spPr>
          <a:xfrm>
            <a:off x="3374908" y="3096708"/>
            <a:ext cx="1800000" cy="50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Mature technology with established supply chain and support systems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A05AC9B-593A-4784-A819-9BCFE488B78D}"/>
              </a:ext>
            </a:extLst>
          </p:cNvPr>
          <p:cNvSpPr txBox="1"/>
          <p:nvPr/>
        </p:nvSpPr>
        <p:spPr>
          <a:xfrm>
            <a:off x="5297507" y="3096708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No Australian experience yet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4DBBE69-5E4A-486F-A7EC-27A9E1C44850}"/>
              </a:ext>
            </a:extLst>
          </p:cNvPr>
          <p:cNvSpPr txBox="1"/>
          <p:nvPr/>
        </p:nvSpPr>
        <p:spPr>
          <a:xfrm>
            <a:off x="7220107" y="3096708"/>
            <a:ext cx="1800000" cy="5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900" dirty="0">
                <a:latin typeface="+mn-lt"/>
              </a:rPr>
              <a:t>Victorian nominated sites are a long distance from Venus Bay and likely to be developed for very large offshore wind farms</a:t>
            </a:r>
          </a:p>
        </p:txBody>
      </p:sp>
      <p:pic>
        <p:nvPicPr>
          <p:cNvPr id="88" name="Picture 87" descr="Shape&#10;&#10;Description automatically generated with low confidence">
            <a:extLst>
              <a:ext uri="{FF2B5EF4-FFF2-40B4-BE49-F238E27FC236}">
                <a16:creationId xmlns:a16="http://schemas.microsoft.com/office/drawing/2014/main" id="{D17169EE-6A3E-4149-B870-ECB876FB220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12" y="3861973"/>
            <a:ext cx="360000" cy="432326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4FA9CDFB-D040-46C1-ADAD-406D41D3C4B9}"/>
              </a:ext>
            </a:extLst>
          </p:cNvPr>
          <p:cNvSpPr txBox="1"/>
          <p:nvPr/>
        </p:nvSpPr>
        <p:spPr>
          <a:xfrm>
            <a:off x="-322201" y="3918156"/>
            <a:ext cx="1044000" cy="29568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Gas </a:t>
            </a:r>
          </a:p>
          <a:p>
            <a:pPr algn="r"/>
            <a:r>
              <a:rPr lang="en-AU" sz="1100" dirty="0" err="1">
                <a:latin typeface="+mn-lt"/>
              </a:rPr>
              <a:t>peaker</a:t>
            </a:r>
            <a:endParaRPr lang="en-AU" sz="1100" dirty="0">
              <a:latin typeface="+mn-lt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0B6C79C-D33A-44F5-B131-E608A1333833}"/>
              </a:ext>
            </a:extLst>
          </p:cNvPr>
          <p:cNvSpPr txBox="1"/>
          <p:nvPr/>
        </p:nvSpPr>
        <p:spPr>
          <a:xfrm>
            <a:off x="1452309" y="3789972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Significant time to implement. No supporting infrastructure to deliver gas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898DEEF-10E9-440D-88B9-B3A5B54EF91A}"/>
              </a:ext>
            </a:extLst>
          </p:cNvPr>
          <p:cNvSpPr txBox="1"/>
          <p:nvPr/>
        </p:nvSpPr>
        <p:spPr>
          <a:xfrm>
            <a:off x="3374908" y="3789972"/>
            <a:ext cx="1800000" cy="6052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>
                <a:latin typeface="+mn-lt"/>
              </a:rPr>
              <a:t>Mature technology with developed supply chain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45C7688-B627-418C-9B50-816CD1DDCE29}"/>
              </a:ext>
            </a:extLst>
          </p:cNvPr>
          <p:cNvSpPr txBox="1"/>
          <p:nvPr/>
        </p:nvSpPr>
        <p:spPr>
          <a:xfrm>
            <a:off x="5297507" y="3789972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No experience at community scales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790C2EA-6672-4CC9-9FD3-A236D9C3357F}"/>
              </a:ext>
            </a:extLst>
          </p:cNvPr>
          <p:cNvSpPr txBox="1"/>
          <p:nvPr/>
        </p:nvSpPr>
        <p:spPr>
          <a:xfrm>
            <a:off x="7220107" y="3789972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Plants are located near gas pipelines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3E4C97C-5E29-4861-B2CC-6344AF1E4510}"/>
              </a:ext>
            </a:extLst>
          </p:cNvPr>
          <p:cNvSpPr txBox="1"/>
          <p:nvPr/>
        </p:nvSpPr>
        <p:spPr>
          <a:xfrm>
            <a:off x="-285759" y="4638631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Nuclear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F623637-B906-4A71-B502-9C5C7FC6E6B0}"/>
              </a:ext>
            </a:extLst>
          </p:cNvPr>
          <p:cNvSpPr txBox="1"/>
          <p:nvPr/>
        </p:nvSpPr>
        <p:spPr>
          <a:xfrm>
            <a:off x="1452309" y="4509741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Significant time to implement (decades). Australia lacks nuclear expertise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467DCA9-4191-4A01-B4DC-A9D227230B3A}"/>
              </a:ext>
            </a:extLst>
          </p:cNvPr>
          <p:cNvSpPr txBox="1"/>
          <p:nvPr/>
        </p:nvSpPr>
        <p:spPr>
          <a:xfrm>
            <a:off x="3374908" y="4509741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Small-scale nuclear untested in stationary energy applications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E689AF3-8D4E-425B-9F78-52FA681A5F3C}"/>
              </a:ext>
            </a:extLst>
          </p:cNvPr>
          <p:cNvSpPr txBox="1"/>
          <p:nvPr/>
        </p:nvSpPr>
        <p:spPr>
          <a:xfrm>
            <a:off x="5297507" y="4509741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No experience in Australia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A8FE3AE-C227-4097-A768-C133CEF4F833}"/>
              </a:ext>
            </a:extLst>
          </p:cNvPr>
          <p:cNvSpPr txBox="1"/>
          <p:nvPr/>
        </p:nvSpPr>
        <p:spPr>
          <a:xfrm>
            <a:off x="7220107" y="4509741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Needs to be part of a secure nuclear supply and waste chain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510719C-778E-4DBE-A4D4-2805832A66D4}"/>
              </a:ext>
            </a:extLst>
          </p:cNvPr>
          <p:cNvSpPr txBox="1"/>
          <p:nvPr/>
        </p:nvSpPr>
        <p:spPr>
          <a:xfrm>
            <a:off x="-285759" y="5250016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Flywheel</a:t>
            </a:r>
          </a:p>
          <a:p>
            <a:pPr algn="r"/>
            <a:r>
              <a:rPr lang="en-AU" sz="1100" dirty="0"/>
              <a:t>Storage</a:t>
            </a:r>
            <a:endParaRPr lang="en-AU" sz="1100" dirty="0">
              <a:latin typeface="+mn-lt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17AE14-83ED-469C-A074-4F15932571EC}"/>
              </a:ext>
            </a:extLst>
          </p:cNvPr>
          <p:cNvSpPr txBox="1"/>
          <p:nvPr/>
        </p:nvSpPr>
        <p:spPr>
          <a:xfrm>
            <a:off x="3374908" y="5149996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/>
              <a:t>Mature only for some niche applications. Limited applications in Australia</a:t>
            </a:r>
            <a:endParaRPr lang="en-AU" sz="1000" dirty="0">
              <a:latin typeface="+mn-lt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C7DEA8A-96D2-4D62-9B45-CFB0A556A0C2}"/>
              </a:ext>
            </a:extLst>
          </p:cNvPr>
          <p:cNvSpPr txBox="1"/>
          <p:nvPr/>
        </p:nvSpPr>
        <p:spPr>
          <a:xfrm>
            <a:off x="7220107" y="5149996"/>
            <a:ext cx="1800000" cy="50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Needs locations where potential failure does not cause safety issue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B2F0C3D-71C9-46D4-BD1C-4B700C50AE6A}"/>
              </a:ext>
            </a:extLst>
          </p:cNvPr>
          <p:cNvSpPr txBox="1"/>
          <p:nvPr/>
        </p:nvSpPr>
        <p:spPr>
          <a:xfrm>
            <a:off x="5297507" y="5149996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Minimal experience in the community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EADA9FF-8189-41A2-9A7B-EB87F63DF71F}"/>
              </a:ext>
            </a:extLst>
          </p:cNvPr>
          <p:cNvCxnSpPr>
            <a:cxnSpLocks/>
          </p:cNvCxnSpPr>
          <p:nvPr/>
        </p:nvCxnSpPr>
        <p:spPr>
          <a:xfrm>
            <a:off x="1704" y="5704722"/>
            <a:ext cx="122485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80B49F97-FE66-4FFF-9EE0-30B25A2EAE68}"/>
              </a:ext>
            </a:extLst>
          </p:cNvPr>
          <p:cNvSpPr txBox="1"/>
          <p:nvPr/>
        </p:nvSpPr>
        <p:spPr>
          <a:xfrm>
            <a:off x="9125176" y="557293"/>
            <a:ext cx="1415530" cy="418863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solidFill>
                  <a:schemeClr val="bg1"/>
                </a:solidFill>
              </a:rPr>
              <a:t>Size</a:t>
            </a:r>
            <a:endParaRPr lang="en-A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8BEF648-89B0-42B7-8B70-65E80A1DDE01}"/>
              </a:ext>
            </a:extLst>
          </p:cNvPr>
          <p:cNvSpPr txBox="1"/>
          <p:nvPr/>
        </p:nvSpPr>
        <p:spPr>
          <a:xfrm>
            <a:off x="10645776" y="563926"/>
            <a:ext cx="1415530" cy="418863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100" b="1" dirty="0">
                <a:solidFill>
                  <a:schemeClr val="bg1"/>
                </a:solidFill>
                <a:latin typeface="+mn-lt"/>
              </a:rPr>
              <a:t>Cost of all electricity over lifetime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E2F112EE-C8D3-4145-A0BC-B2D1052E8BFB}"/>
              </a:ext>
            </a:extLst>
          </p:cNvPr>
          <p:cNvCxnSpPr>
            <a:cxnSpLocks/>
          </p:cNvCxnSpPr>
          <p:nvPr/>
        </p:nvCxnSpPr>
        <p:spPr>
          <a:xfrm flipV="1">
            <a:off x="11427" y="6243432"/>
            <a:ext cx="12238805" cy="4735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E15E39E1-F4B8-4DB7-98BC-962809BA4817}"/>
              </a:ext>
            </a:extLst>
          </p:cNvPr>
          <p:cNvSpPr txBox="1"/>
          <p:nvPr/>
        </p:nvSpPr>
        <p:spPr>
          <a:xfrm>
            <a:off x="-268269" y="1185562"/>
            <a:ext cx="10440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AU" sz="1100" dirty="0">
                <a:latin typeface="+mn-lt"/>
              </a:rPr>
              <a:t>Solar </a:t>
            </a:r>
          </a:p>
          <a:p>
            <a:pPr algn="r"/>
            <a:r>
              <a:rPr lang="en-AU" sz="1100" dirty="0">
                <a:latin typeface="+mn-lt"/>
              </a:rPr>
              <a:t>Thermal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D3EFE9A-697D-46B7-8B8F-4C84DBD331F8}"/>
              </a:ext>
            </a:extLst>
          </p:cNvPr>
          <p:cNvSpPr txBox="1"/>
          <p:nvPr/>
        </p:nvSpPr>
        <p:spPr>
          <a:xfrm>
            <a:off x="1452309" y="5739432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Novel technology so may have a long time to implement with planning permission for height.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7131940-2F66-4E8A-9418-3ED3F1BBC63B}"/>
              </a:ext>
            </a:extLst>
          </p:cNvPr>
          <p:cNvSpPr txBox="1"/>
          <p:nvPr/>
        </p:nvSpPr>
        <p:spPr>
          <a:xfrm>
            <a:off x="3374908" y="5739432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/>
              <a:t>Not matured enough</a:t>
            </a:r>
            <a:r>
              <a:rPr lang="en-AU" sz="1000" dirty="0">
                <a:latin typeface="+mn-lt"/>
              </a:rPr>
              <a:t> 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98EF8F8-944B-45AC-97DF-3FEC56895C4E}"/>
              </a:ext>
            </a:extLst>
          </p:cNvPr>
          <p:cNvSpPr txBox="1"/>
          <p:nvPr/>
        </p:nvSpPr>
        <p:spPr>
          <a:xfrm>
            <a:off x="7220107" y="5739432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Unknown – market still developing. Venus Bay has no obvious high places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8B0C1AF-199D-45AC-BA55-FC9455E42B91}"/>
              </a:ext>
            </a:extLst>
          </p:cNvPr>
          <p:cNvSpPr txBox="1"/>
          <p:nvPr/>
        </p:nvSpPr>
        <p:spPr>
          <a:xfrm>
            <a:off x="5297507" y="5739432"/>
            <a:ext cx="1800000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defRPr sz="1000">
                <a:latin typeface="+mn-lt"/>
              </a:defRPr>
            </a:lvl1pPr>
          </a:lstStyle>
          <a:p>
            <a:r>
              <a:rPr lang="en-AU" dirty="0"/>
              <a:t>No experience in the community level application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22CAE7C-90F9-4A33-8E4E-A3E65264B83F}"/>
              </a:ext>
            </a:extLst>
          </p:cNvPr>
          <p:cNvSpPr txBox="1"/>
          <p:nvPr/>
        </p:nvSpPr>
        <p:spPr>
          <a:xfrm>
            <a:off x="9153379" y="1096388"/>
            <a:ext cx="1415530" cy="418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Only suitable for whole community</a:t>
            </a:r>
            <a:endParaRPr lang="en-AU" sz="1200" b="1" dirty="0">
              <a:latin typeface="+mn-lt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6618006-26AD-4386-B034-6F401BA96782}"/>
              </a:ext>
            </a:extLst>
          </p:cNvPr>
          <p:cNvSpPr txBox="1"/>
          <p:nvPr/>
        </p:nvSpPr>
        <p:spPr>
          <a:xfrm>
            <a:off x="9153379" y="1767145"/>
            <a:ext cx="1415530" cy="418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Only suitable for whole community</a:t>
            </a:r>
            <a:endParaRPr lang="en-AU" sz="1200" b="1" dirty="0">
              <a:latin typeface="+mn-lt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7E5793F-801B-4964-8B00-69703A0264B3}"/>
              </a:ext>
            </a:extLst>
          </p:cNvPr>
          <p:cNvSpPr txBox="1"/>
          <p:nvPr/>
        </p:nvSpPr>
        <p:spPr>
          <a:xfrm>
            <a:off x="9153379" y="2430523"/>
            <a:ext cx="1415530" cy="4834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Large or small clusters</a:t>
            </a:r>
            <a:endParaRPr lang="en-AU" sz="1200" b="1" dirty="0">
              <a:latin typeface="+mn-lt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23A0690-6F34-424B-B9A8-F83D9EB4975C}"/>
              </a:ext>
            </a:extLst>
          </p:cNvPr>
          <p:cNvSpPr txBox="1"/>
          <p:nvPr/>
        </p:nvSpPr>
        <p:spPr>
          <a:xfrm>
            <a:off x="9153379" y="3092880"/>
            <a:ext cx="1415530" cy="482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Too big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31F57B2-55AC-4A6D-91D3-68B47B60D7C9}"/>
              </a:ext>
            </a:extLst>
          </p:cNvPr>
          <p:cNvSpPr txBox="1"/>
          <p:nvPr/>
        </p:nvSpPr>
        <p:spPr>
          <a:xfrm>
            <a:off x="9153379" y="3789267"/>
            <a:ext cx="1415530" cy="5454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Too big</a:t>
            </a:r>
            <a:endParaRPr lang="en-AU" sz="1200" b="1" dirty="0">
              <a:latin typeface="+mn-lt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D19E6FE-2769-4788-BF14-680EE2E43452}"/>
              </a:ext>
            </a:extLst>
          </p:cNvPr>
          <p:cNvSpPr txBox="1"/>
          <p:nvPr/>
        </p:nvSpPr>
        <p:spPr>
          <a:xfrm>
            <a:off x="9153379" y="4512881"/>
            <a:ext cx="1415530" cy="508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Too big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7172F03-140A-46CF-A589-1841844F88A3}"/>
              </a:ext>
            </a:extLst>
          </p:cNvPr>
          <p:cNvSpPr txBox="1"/>
          <p:nvPr/>
        </p:nvSpPr>
        <p:spPr>
          <a:xfrm>
            <a:off x="9142707" y="5167797"/>
            <a:ext cx="1415530" cy="462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Small cluster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746C1E4-24C5-43B7-8265-6FC817DF5BCB}"/>
              </a:ext>
            </a:extLst>
          </p:cNvPr>
          <p:cNvSpPr txBox="1"/>
          <p:nvPr/>
        </p:nvSpPr>
        <p:spPr>
          <a:xfrm>
            <a:off x="9153379" y="5763546"/>
            <a:ext cx="1415530" cy="462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Unknown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348BDC4-5745-43CA-8191-69D26169724C}"/>
              </a:ext>
            </a:extLst>
          </p:cNvPr>
          <p:cNvSpPr txBox="1"/>
          <p:nvPr/>
        </p:nvSpPr>
        <p:spPr>
          <a:xfrm>
            <a:off x="10686328" y="1102965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12-16</a:t>
            </a:r>
            <a:r>
              <a:rPr lang="en-AU" sz="1200" b="1" dirty="0">
                <a:latin typeface="+mn-lt"/>
              </a:rPr>
              <a:t>c/kWh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B610753-1513-4E61-A18A-1074AD46BA22}"/>
              </a:ext>
            </a:extLst>
          </p:cNvPr>
          <p:cNvSpPr txBox="1"/>
          <p:nvPr/>
        </p:nvSpPr>
        <p:spPr>
          <a:xfrm>
            <a:off x="10702181" y="1759084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12 - 35c/kWh</a:t>
            </a:r>
          </a:p>
          <a:p>
            <a:pPr algn="ctr"/>
            <a:r>
              <a:rPr lang="en-AU" sz="1100" b="1" dirty="0"/>
              <a:t>Resource dependent</a:t>
            </a:r>
            <a:endParaRPr lang="en-AU" sz="1100" b="1" dirty="0">
              <a:latin typeface="+mn-lt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37CDE2C-E977-43F2-847F-A3DD743910A4}"/>
              </a:ext>
            </a:extLst>
          </p:cNvPr>
          <p:cNvSpPr txBox="1"/>
          <p:nvPr/>
        </p:nvSpPr>
        <p:spPr>
          <a:xfrm>
            <a:off x="10741936" y="2497931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8 - 50c/kWh</a:t>
            </a:r>
          </a:p>
          <a:p>
            <a:pPr algn="ctr"/>
            <a:r>
              <a:rPr lang="en-AU" sz="1100" b="1" dirty="0"/>
              <a:t>Resource dependent</a:t>
            </a:r>
            <a:endParaRPr lang="en-AU" sz="1100" b="1" dirty="0">
              <a:latin typeface="+mn-lt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5814279-7411-4B6E-AAC3-33FEEF89EDC1}"/>
              </a:ext>
            </a:extLst>
          </p:cNvPr>
          <p:cNvSpPr txBox="1"/>
          <p:nvPr/>
        </p:nvSpPr>
        <p:spPr>
          <a:xfrm>
            <a:off x="10741936" y="3176162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4</a:t>
            </a:r>
            <a:r>
              <a:rPr lang="en-AU" sz="1200" b="1" dirty="0">
                <a:latin typeface="+mn-lt"/>
              </a:rPr>
              <a:t> to 7c/kWh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D5BA36C-BDCE-47BF-9654-20E0F2E37B11}"/>
              </a:ext>
            </a:extLst>
          </p:cNvPr>
          <p:cNvSpPr txBox="1"/>
          <p:nvPr/>
        </p:nvSpPr>
        <p:spPr>
          <a:xfrm>
            <a:off x="10741936" y="3866393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/>
              <a:t>15-35c/kWh</a:t>
            </a:r>
            <a:endParaRPr lang="en-AU" sz="1200" b="1" dirty="0">
              <a:latin typeface="+mn-lt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DB30F23-9D43-458E-A850-BF7B054026F0}"/>
              </a:ext>
            </a:extLst>
          </p:cNvPr>
          <p:cNvSpPr txBox="1"/>
          <p:nvPr/>
        </p:nvSpPr>
        <p:spPr>
          <a:xfrm>
            <a:off x="10741936" y="4573247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14-34c/kWh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B2CD68A-6268-4260-860C-B4955E498A87}"/>
              </a:ext>
            </a:extLst>
          </p:cNvPr>
          <p:cNvSpPr txBox="1"/>
          <p:nvPr/>
        </p:nvSpPr>
        <p:spPr>
          <a:xfrm>
            <a:off x="10741936" y="5190285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15 - 50c/kWh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78A7C78-8788-426E-9100-E8CF4CF8DF01}"/>
              </a:ext>
            </a:extLst>
          </p:cNvPr>
          <p:cNvSpPr txBox="1"/>
          <p:nvPr/>
        </p:nvSpPr>
        <p:spPr>
          <a:xfrm>
            <a:off x="10741936" y="5762493"/>
            <a:ext cx="1415530" cy="418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AU" sz="1200" b="1" dirty="0">
                <a:latin typeface="+mn-lt"/>
              </a:rPr>
              <a:t>Unknown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DCCC08C-1A6F-4F4E-BB32-9BC7F5333E44}"/>
              </a:ext>
            </a:extLst>
          </p:cNvPr>
          <p:cNvSpPr txBox="1"/>
          <p:nvPr/>
        </p:nvSpPr>
        <p:spPr>
          <a:xfrm>
            <a:off x="1441636" y="1721598"/>
            <a:ext cx="1800000" cy="5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Moderate time to implement. Would require large chimney for emissions safety 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32A90FD-64F3-4B44-B9A1-1F4994B1EE2B}"/>
              </a:ext>
            </a:extLst>
          </p:cNvPr>
          <p:cNvSpPr txBox="1"/>
          <p:nvPr/>
        </p:nvSpPr>
        <p:spPr>
          <a:xfrm>
            <a:off x="1422859" y="2408002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Significant time to implement. Permissions for interacting with water resources are considerable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FDB3ECA-08F7-4D1F-B0F4-61901617165A}"/>
              </a:ext>
            </a:extLst>
          </p:cNvPr>
          <p:cNvSpPr txBox="1"/>
          <p:nvPr/>
        </p:nvSpPr>
        <p:spPr>
          <a:xfrm>
            <a:off x="1438943" y="3071816"/>
            <a:ext cx="1800000" cy="6052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Significant time to implement. Permissions for all marine developments are new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46F85AE-A755-4133-A247-5EBA4F127762}"/>
              </a:ext>
            </a:extLst>
          </p:cNvPr>
          <p:cNvSpPr txBox="1"/>
          <p:nvPr/>
        </p:nvSpPr>
        <p:spPr>
          <a:xfrm>
            <a:off x="1452309" y="5162981"/>
            <a:ext cx="1800000" cy="5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Moderate time to implement. Technology is not well known and needs to be made safe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EB8747-24F9-4416-9802-E5E93DB44B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437" y="4103676"/>
            <a:ext cx="143574" cy="1815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F4FA15-B804-46D7-B2E9-FB18D34AFC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3868" y="4519391"/>
            <a:ext cx="475841" cy="482450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D0176B0C-6649-4FD3-BD57-66CCEAAED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504" y="1645963"/>
            <a:ext cx="238158" cy="3572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83168C-40A8-49A4-B147-0105126483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84333" y="1102965"/>
            <a:ext cx="444816" cy="431733"/>
          </a:xfrm>
          <a:prstGeom prst="rect">
            <a:avLst/>
          </a:prstGeom>
        </p:spPr>
      </p:pic>
      <p:sp>
        <p:nvSpPr>
          <p:cNvPr id="138" name="TextBox 137">
            <a:extLst>
              <a:ext uri="{FF2B5EF4-FFF2-40B4-BE49-F238E27FC236}">
                <a16:creationId xmlns:a16="http://schemas.microsoft.com/office/drawing/2014/main" id="{126375D0-B435-4712-BA4D-4B2C2935BBA4}"/>
              </a:ext>
            </a:extLst>
          </p:cNvPr>
          <p:cNvSpPr txBox="1"/>
          <p:nvPr/>
        </p:nvSpPr>
        <p:spPr>
          <a:xfrm>
            <a:off x="3385581" y="1059515"/>
            <a:ext cx="1800000" cy="50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AU" sz="1000" dirty="0">
                <a:latin typeface="+mn-lt"/>
              </a:rPr>
              <a:t>Mature technology but limited application in Australia</a:t>
            </a:r>
          </a:p>
        </p:txBody>
      </p:sp>
    </p:spTree>
    <p:extLst>
      <p:ext uri="{BB962C8B-B14F-4D97-AF65-F5344CB8AC3E}">
        <p14:creationId xmlns:p14="http://schemas.microsoft.com/office/powerpoint/2010/main" val="395646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846</Words>
  <Application>Microsoft Office PowerPoint</Application>
  <PresentationFormat>Widescreen</PresentationFormat>
  <Paragraphs>164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Heather Louise - smihl004</dc:creator>
  <cp:lastModifiedBy>Smith, Heather Louise - smihl004</cp:lastModifiedBy>
  <cp:revision>13</cp:revision>
  <dcterms:created xsi:type="dcterms:W3CDTF">2023-02-05T09:08:09Z</dcterms:created>
  <dcterms:modified xsi:type="dcterms:W3CDTF">2023-06-14T12:26:00Z</dcterms:modified>
</cp:coreProperties>
</file>